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1091" autoAdjust="0"/>
  </p:normalViewPr>
  <p:slideViewPr>
    <p:cSldViewPr snapToGrid="0">
      <p:cViewPr varScale="1">
        <p:scale>
          <a:sx n="67" d="100"/>
          <a:sy n="67" d="100"/>
        </p:scale>
        <p:origin x="822" y="6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2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85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1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74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89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55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82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835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483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60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45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287358-9509-4EC5-8254-EF78C5A18045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AFA51D-2F76-42D2-9996-F077AC9B770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49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14284"/>
          </a:xfrm>
        </p:spPr>
        <p:txBody>
          <a:bodyPr>
            <a:normAutofit/>
          </a:bodyPr>
          <a:lstStyle/>
          <a:p>
            <a:r>
              <a:rPr lang="ru-RU" sz="66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КОМПЛЕКС ГТО И ЕГО ЗНАЧЕНИЕ В ЖИЗНИ ОБЩЕСТВА</a:t>
            </a:r>
            <a:endParaRPr lang="ru-RU" sz="66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7280" y="4530434"/>
            <a:ext cx="4538749" cy="1068185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Выполнила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: 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учащаяся 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11 </a:t>
            </a:r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«Б» класса </a:t>
            </a:r>
          </a:p>
          <a:p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Калёнова Варвара </a:t>
            </a:r>
          </a:p>
        </p:txBody>
      </p:sp>
      <p:sp>
        <p:nvSpPr>
          <p:cNvPr id="4" name="Половина рамки 3"/>
          <p:cNvSpPr/>
          <p:nvPr/>
        </p:nvSpPr>
        <p:spPr>
          <a:xfrm>
            <a:off x="955964" y="665019"/>
            <a:ext cx="886691" cy="858982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5891" y="4482416"/>
            <a:ext cx="5239789" cy="111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ru-RU" sz="1600" cap="all" spc="200" dirty="0">
                <a:solidFill>
                  <a:srgbClr val="63A537">
                    <a:lumMod val="50000"/>
                  </a:srgbClr>
                </a:solidFill>
                <a:latin typeface="Arial Black" panose="020B0A04020102020204" pitchFamily="34" charset="0"/>
              </a:rPr>
              <a:t>Преподаватель: 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ru-RU" sz="1600" cap="all" spc="200" dirty="0">
                <a:solidFill>
                  <a:srgbClr val="63A537">
                    <a:lumMod val="50000"/>
                  </a:srgbClr>
                </a:solidFill>
                <a:latin typeface="Arial Black" panose="020B0A04020102020204" pitchFamily="34" charset="0"/>
              </a:rPr>
              <a:t>Сорокин Александр Витальевич 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9CB38"/>
              </a:buClr>
              <a:buSzPct val="100000"/>
            </a:pPr>
            <a:r>
              <a:rPr lang="ru-RU" sz="1600" cap="all" spc="200" dirty="0">
                <a:solidFill>
                  <a:srgbClr val="63A537">
                    <a:lumMod val="50000"/>
                  </a:srgbClr>
                </a:solidFill>
                <a:latin typeface="Arial Black" panose="020B0A04020102020204" pitchFamily="34" charset="0"/>
              </a:rPr>
              <a:t>учитель физической </a:t>
            </a:r>
            <a:r>
              <a:rPr lang="ru-RU" sz="1600" cap="all" spc="200" dirty="0" smtClean="0">
                <a:solidFill>
                  <a:srgbClr val="63A537">
                    <a:lumMod val="50000"/>
                  </a:srgbClr>
                </a:solidFill>
                <a:latin typeface="Arial Black" panose="020B0A04020102020204" pitchFamily="34" charset="0"/>
              </a:rPr>
              <a:t>культуры</a:t>
            </a:r>
            <a:endParaRPr lang="ru-RU" sz="1600" cap="all" spc="200" dirty="0">
              <a:solidFill>
                <a:srgbClr val="63A537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93425" y="5763429"/>
            <a:ext cx="246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г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. Гаврилов – Ям</a:t>
            </a:r>
          </a:p>
          <a:p>
            <a:pPr algn="ctr"/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2022 – </a:t>
            </a:r>
            <a:r>
              <a:rPr lang="ru-RU" sz="160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2023 уч. </a:t>
            </a:r>
            <a:r>
              <a:rPr lang="ru-RU" sz="1600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г.</a:t>
            </a:r>
            <a:endParaRPr lang="ru-RU" sz="1600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9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7513" y="286602"/>
            <a:ext cx="8198167" cy="1450757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Причины</a:t>
            </a:r>
            <a:r>
              <a:rPr lang="ru-RU" sz="54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по которым люди сдают ГТО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08739"/>
            <a:ext cx="10461308" cy="4697941"/>
          </a:xfrm>
        </p:spPr>
        <p:txBody>
          <a:bodyPr>
            <a:noAutofit/>
          </a:bodyPr>
          <a:lstStyle/>
          <a:p>
            <a:r>
              <a:rPr lang="ru-RU" sz="2800" dirty="0" smtClean="0"/>
              <a:t>Поводов, </a:t>
            </a:r>
            <a:r>
              <a:rPr lang="ru-RU" sz="2800" dirty="0"/>
              <a:t>на самом деле, достаточно немало. </a:t>
            </a:r>
            <a:r>
              <a:rPr lang="ru-RU" sz="2800" dirty="0" smtClean="0"/>
              <a:t>Здоровье, </a:t>
            </a:r>
            <a:r>
              <a:rPr lang="ru-RU" sz="2800" dirty="0"/>
              <a:t>гибкость, сила и ловкость – это наиболее очевидные преимущества, которые получает школьник или молодой человек, занимаясь спортом. Значок ГТО всего лишь подтверждает уровень вашего физического развития. Сдача ГТО это возможность проверить себя и свои возможности. </a:t>
            </a:r>
          </a:p>
          <a:p>
            <a:r>
              <a:rPr lang="ru-RU" sz="2800" dirty="0"/>
              <a:t>Такое достижение, как получение значка ГТО даёт </a:t>
            </a:r>
            <a:br>
              <a:rPr lang="ru-RU" sz="2800" dirty="0"/>
            </a:br>
            <a:r>
              <a:rPr lang="ru-RU" sz="2800" dirty="0" smtClean="0"/>
              <a:t>достойный </a:t>
            </a:r>
            <a:r>
              <a:rPr lang="ru-RU" sz="2800" dirty="0"/>
              <a:t>повод гордиться собой.</a:t>
            </a:r>
          </a:p>
          <a:p>
            <a:r>
              <a:rPr lang="ru-RU" sz="2800" dirty="0"/>
              <a:t>З</a:t>
            </a:r>
            <a:r>
              <a:rPr lang="ru-RU" sz="2800" dirty="0" smtClean="0"/>
              <a:t>а </a:t>
            </a:r>
            <a:r>
              <a:rPr lang="ru-RU" sz="2800" dirty="0"/>
              <a:t>наличие значка «Готов к труду и обороне» </a:t>
            </a:r>
            <a:br>
              <a:rPr lang="ru-RU" sz="2800" dirty="0"/>
            </a:br>
            <a:r>
              <a:rPr lang="ru-RU" sz="2800" dirty="0" smtClean="0"/>
              <a:t>добавляют </a:t>
            </a:r>
            <a:r>
              <a:rPr lang="ru-RU" sz="2800" dirty="0"/>
              <a:t>баллы к результатам </a:t>
            </a:r>
            <a:r>
              <a:rPr lang="ru-RU" sz="2800" dirty="0" smtClean="0"/>
              <a:t>ЕГЭ при поступлении.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25868" y="457982"/>
            <a:ext cx="1731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1.6.</a:t>
            </a:r>
            <a:r>
              <a:rPr lang="ru-RU" sz="6600" dirty="0" smtClean="0">
                <a:solidFill>
                  <a:srgbClr val="63A537"/>
                </a:solidFill>
              </a:rPr>
              <a:t> </a:t>
            </a:r>
            <a:endParaRPr lang="ru-RU" sz="6600" dirty="0">
              <a:solidFill>
                <a:srgbClr val="63A537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653" y="3914775"/>
            <a:ext cx="2298172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4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4674" y="286603"/>
            <a:ext cx="8041005" cy="1450757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Значение </a:t>
            </a:r>
            <a:r>
              <a:rPr lang="ru-RU" sz="54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ГТО в жизни общества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02884"/>
            <a:ext cx="6317933" cy="4023360"/>
          </a:xfrm>
        </p:spPr>
        <p:txBody>
          <a:bodyPr>
            <a:normAutofit fontScale="92500"/>
          </a:bodyPr>
          <a:lstStyle/>
          <a:p>
            <a:r>
              <a:rPr lang="ru-RU" sz="2800" dirty="0"/>
              <a:t>Основополагающая цель ГТО — увеличение числа граждан страны, заинтересованных в здоровом образе жизни. Государству необходимо, чтобы как минимум четверть трудоспособного населения могла выполнить базовые нормативы. </a:t>
            </a:r>
            <a:r>
              <a:rPr lang="ru-RU" sz="2800" dirty="0" smtClean="0"/>
              <a:t>Кружки</a:t>
            </a:r>
            <a:r>
              <a:rPr lang="ru-RU" sz="2800" dirty="0"/>
              <a:t>, спортивные клубы в каждом районе, возможность посещать спортивный клуб от работы — эти факторы способствуют повышению уровня здоровья населения нашей страны.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385763"/>
            <a:ext cx="16602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1.7.</a:t>
            </a:r>
            <a:endParaRPr lang="ru-RU" sz="66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3" y="1902884"/>
            <a:ext cx="4279323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50" y="342899"/>
            <a:ext cx="8026717" cy="1259946"/>
          </a:xfrm>
        </p:spPr>
        <p:txBody>
          <a:bodyPr>
            <a:noAutofit/>
          </a:bodyPr>
          <a:lstStyle/>
          <a:p>
            <a:r>
              <a:rPr lang="ru-RU" sz="49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Анкетирование </a:t>
            </a:r>
            <a:r>
              <a:rPr lang="ru-RU" sz="49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 </a:t>
            </a:r>
            <a:r>
              <a:rPr lang="ru-RU" sz="49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анализ результатов анкеты</a:t>
            </a:r>
            <a:endParaRPr lang="ru-RU" sz="49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1580" y="1974322"/>
            <a:ext cx="10058400" cy="436932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sz="2800" dirty="0"/>
              <a:t>1. Сколько Вам лет?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2. Какого вы пола?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3. Занимаетесь ли Вы спортом?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4. Как часто вы занимаетесь спортом?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5. Ходите ли вы в спортивные секции?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6. Пробовали ли Вы сдать зачёт на получение значка ГТО?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7. Каким значком Вы были награждены?</a:t>
            </a:r>
          </a:p>
          <a:p>
            <a:pPr>
              <a:lnSpc>
                <a:spcPct val="80000"/>
              </a:lnSpc>
            </a:pPr>
            <a:r>
              <a:rPr lang="ru-RU" sz="2800" dirty="0"/>
              <a:t>8. Какими целями вы руководствовались при сдаче ГТО</a:t>
            </a:r>
            <a:r>
              <a:rPr lang="ru-RU" sz="2800" dirty="0" smtClean="0"/>
              <a:t>?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54455" y="465040"/>
            <a:ext cx="1560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2.1.</a:t>
            </a:r>
            <a:endParaRPr lang="ru-RU" sz="60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26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557213"/>
            <a:ext cx="10189845" cy="865823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2.2. Создание </a:t>
            </a:r>
            <a:r>
              <a:rPr lang="ru-RU" sz="54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двух </a:t>
            </a:r>
            <a:r>
              <a:rPr lang="ru-RU" sz="54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плакатов</a:t>
            </a:r>
            <a:endParaRPr lang="ru-RU" sz="54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50" y="1760212"/>
            <a:ext cx="3139712" cy="44443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39" y="1760212"/>
            <a:ext cx="3164098" cy="44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1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4662" y="286603"/>
            <a:ext cx="8141017" cy="1450757"/>
          </a:xfrm>
        </p:spPr>
        <p:txBody>
          <a:bodyPr>
            <a:noAutofit/>
          </a:bodyPr>
          <a:lstStyle/>
          <a:p>
            <a:r>
              <a:rPr lang="ru-RU" sz="54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Выступление перед классом</a:t>
            </a:r>
            <a:endParaRPr lang="ru-RU" sz="54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457983"/>
            <a:ext cx="1928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2.3.</a:t>
            </a:r>
            <a:endParaRPr lang="ru-RU" sz="66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55" y="1885149"/>
            <a:ext cx="3233931" cy="4300794"/>
          </a:xfrm>
          <a:prstGeom prst="rect">
            <a:avLst/>
          </a:prstGeom>
        </p:spPr>
      </p:pic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05" y="1885149"/>
            <a:ext cx="3233931" cy="43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4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471488"/>
            <a:ext cx="10058400" cy="1022985"/>
          </a:xfrm>
        </p:spPr>
        <p:txBody>
          <a:bodyPr>
            <a:normAutofit/>
          </a:bodyPr>
          <a:lstStyle/>
          <a:p>
            <a:r>
              <a:rPr lang="ru-RU" sz="66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Заключение</a:t>
            </a:r>
            <a:endParaRPr lang="ru-RU" sz="66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Люди, живущие в нашей стране, всё больше с каждым годом сдают физкультурно-спортивный комплекс ГТО. На принятие их решения влияет множество факторов, включая различные поощрения со стороны государства, но многие действительно замотивированы из своих личных убеждений и большой любви к спорту. ГТО имеет огромное значение в нашем обществе, оно объединяет и сплочает, население страны становится здоровее и выносливее. Моя гипотеза, выдвинутая в начале, частично не оправдалась, потому что наравне с поощрениями, важную роль играют внутренние убеждения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115707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9569" y="5015089"/>
            <a:ext cx="11332846" cy="1640205"/>
          </a:xfrm>
        </p:spPr>
        <p:txBody>
          <a:bodyPr/>
          <a:lstStyle/>
          <a:p>
            <a:pPr algn="ctr"/>
            <a:r>
              <a:rPr lang="ru-RU" sz="60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 и занимайтесь спортом!</a:t>
            </a:r>
            <a:endParaRPr lang="ru-RU" sz="6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3" b="17383"/>
          <a:stretch>
            <a:fillRect/>
          </a:stretch>
        </p:blipFill>
        <p:spPr>
          <a:xfrm>
            <a:off x="0" y="0"/>
            <a:ext cx="12191985" cy="4915076"/>
          </a:xfrm>
        </p:spPr>
      </p:pic>
    </p:spTree>
    <p:extLst>
      <p:ext uri="{BB962C8B-B14F-4D97-AF65-F5344CB8AC3E}">
        <p14:creationId xmlns:p14="http://schemas.microsoft.com/office/powerpoint/2010/main" val="3564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06582"/>
            <a:ext cx="10058400" cy="1030778"/>
          </a:xfrm>
        </p:spPr>
        <p:txBody>
          <a:bodyPr>
            <a:normAutofit/>
          </a:bodyPr>
          <a:lstStyle/>
          <a:p>
            <a:r>
              <a:rPr lang="ru-RU" sz="66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АКТУАЛЬНОСТЬ</a:t>
            </a:r>
            <a:endParaRPr lang="ru-RU" sz="66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solidFill>
                  <a:schemeClr val="accent2">
                    <a:lumMod val="50000"/>
                  </a:schemeClr>
                </a:solidFill>
              </a:rPr>
              <a:t>Ежегодно сотни тысяч людей выбирают сдать Всероссийский физкультурно-спортивный комплекс «Готов к Труду и Обороне</a:t>
            </a:r>
            <a:r>
              <a:rPr lang="ru-RU" sz="2800" dirty="0" smtClean="0">
                <a:solidFill>
                  <a:schemeClr val="accent2">
                    <a:lumMod val="50000"/>
                  </a:schemeClr>
                </a:solidFill>
              </a:rPr>
              <a:t>». Всё </a:t>
            </a:r>
            <a:r>
              <a:rPr lang="ru-RU" sz="2800" dirty="0">
                <a:solidFill>
                  <a:schemeClr val="accent2">
                    <a:lumMod val="50000"/>
                  </a:schemeClr>
                </a:solidFill>
              </a:rPr>
              <a:t>больше людей нашей страны выбирает для себя путь спорта и здорового образа жизни. Значками отличия ГТО награждены люди по всей нашей необъятной страны и разного возраста, но всех их объединяет любовь к спорту. Каждый человек может зарегистрироваться на сдачу нормативов и проверить свои возможности. Но что же заставляет людей сдавать комплекс ГТО? Что это? Какое значение оно имеет в жизни общества?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52" y="4794599"/>
            <a:ext cx="2075187" cy="18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98" y="4339391"/>
            <a:ext cx="3257947" cy="34140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02" y="3579361"/>
            <a:ext cx="3187443" cy="3414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98" y="2648628"/>
            <a:ext cx="3008566" cy="34140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31" y="1900551"/>
            <a:ext cx="873734" cy="341406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1149030" y="626071"/>
            <a:ext cx="1413163" cy="3437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8302" y="626071"/>
            <a:ext cx="5874328" cy="531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Гипотеза: Жители нашей страны замотивированы на сдачу ГТО из-за поощрений со стороны государства и личных преимуществ.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Цель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 изучить ГТО и узнать про его значение в жизни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общества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Объект исследования: физкультурно-спортивный комплекс «Готов к Труду и Обороне» (ГТО)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Предмет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исследования: влияние ГТО на жизнь общества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Методы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исследования: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•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сбор 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 анализ информации из различных Интернет источников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;</a:t>
            </a:r>
            <a:b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•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беседа.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481455" y="482292"/>
            <a:ext cx="4073237" cy="54586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78" y="742911"/>
            <a:ext cx="3295589" cy="49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98" y="404260"/>
            <a:ext cx="4763193" cy="3414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56" y="1801462"/>
            <a:ext cx="1147156" cy="341406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7156" y="404260"/>
            <a:ext cx="10058400" cy="5384185"/>
          </a:xfrm>
        </p:spPr>
        <p:txBody>
          <a:bodyPr>
            <a:normAutofit fontScale="47500" lnSpcReduction="20000"/>
          </a:bodyPr>
          <a:lstStyle/>
          <a:p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Практическая значимость </a:t>
            </a:r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проекта: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 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рамках проекта будет проведён опрос </a:t>
            </a:r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учащихся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который покажет насколько молодое поколение задействовано в комплексе ГТО, а также будут разработаны 2 ярких плаката, которые будут привлекать внимание учащихся и возможно смогут заинтересовать их изучить эту </a:t>
            </a:r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тему.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Задачи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 Изучить 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 различных источниках информацию о физкультурно-физическом комплексе ГТО и о его значении;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2. Понять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почему люди идут на сдачу нормативов и чем они замотивированы, в принятии такого решения;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3. Узнать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какие условия есть для принятия участия в данной программе, каких результатов и по каким дисциплинам нужно достичь для получение золотого, серебренного или бронзового значка.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4. Провести 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опрос среди учащихся моей школы и выяснить, какую роль ГТО играет в их жизни</a:t>
            </a:r>
          </a:p>
          <a:p>
            <a:r>
              <a:rPr lang="ru-RU" sz="42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5. Составить </a:t>
            </a:r>
            <a:r>
              <a:rPr lang="ru-RU" sz="4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плакаты, которые впоследствии будут размещены возле физкультурного зала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54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49" y="4594356"/>
            <a:ext cx="2263644" cy="22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415190"/>
            <a:ext cx="10058400" cy="1099285"/>
          </a:xfrm>
        </p:spPr>
        <p:txBody>
          <a:bodyPr>
            <a:normAutofit/>
          </a:bodyPr>
          <a:lstStyle/>
          <a:p>
            <a:r>
              <a:rPr lang="ru-RU" sz="66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1.1. ПОНЯТИЕ ГТО</a:t>
            </a:r>
            <a:endParaRPr lang="ru-RU" sz="66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988609"/>
            <a:ext cx="6646545" cy="4023360"/>
          </a:xfrm>
        </p:spPr>
        <p:txBody>
          <a:bodyPr>
            <a:normAutofit/>
          </a:bodyPr>
          <a:lstStyle/>
          <a:p>
            <a:r>
              <a:rPr lang="ru-RU" sz="2800" dirty="0"/>
              <a:t>Всероссийский физкультурно-спортивный комплекс «Готов к труду и обороне» (ГТО) — полноценная программная и нормативная основа физического воспитания населения страны, нацеленная на развитие массового спорта и оздоровление нации. Оно регулируется «Положением о Всероссийском физкультурно-спортивном комплексе „Готов к труду и обороне“».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42" y="1768582"/>
            <a:ext cx="5397058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2963" y="258028"/>
            <a:ext cx="10547033" cy="1450757"/>
          </a:xfrm>
        </p:spPr>
        <p:txBody>
          <a:bodyPr>
            <a:noAutofit/>
          </a:bodyPr>
          <a:lstStyle/>
          <a:p>
            <a:r>
              <a:rPr lang="ru-RU" sz="57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1.2. История появления ГТО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60034"/>
            <a:ext cx="10058400" cy="4023360"/>
          </a:xfrm>
        </p:spPr>
        <p:txBody>
          <a:bodyPr>
            <a:normAutofit/>
          </a:bodyPr>
          <a:lstStyle/>
          <a:p>
            <a:r>
              <a:rPr lang="ru-RU" sz="2800" dirty="0"/>
              <a:t>Создание комплекса началось в 1930 году по инициативе комсомольских организаций. Основная задача заключалась в приобщении молодежи к здоровому образу жизни. Газета «Комсомольская правда» выпустила статью с призывом ввести испытания на уровне </a:t>
            </a:r>
            <a:r>
              <a:rPr lang="ru-RU" sz="2800" dirty="0" smtClean="0"/>
              <a:t>всесоюзных.</a:t>
            </a:r>
          </a:p>
          <a:p>
            <a:r>
              <a:rPr lang="ru-RU" sz="2800" dirty="0" smtClean="0"/>
              <a:t>К </a:t>
            </a:r>
            <a:r>
              <a:rPr lang="ru-RU" sz="2800" dirty="0"/>
              <a:t>созданию системы «Готов к труду и обороне» (ГТО) были подключены лучшие отечественные умы. К </a:t>
            </a:r>
            <a:r>
              <a:rPr lang="ru-RU" sz="2800" dirty="0" smtClean="0"/>
              <a:t>марту </a:t>
            </a:r>
            <a:br>
              <a:rPr lang="ru-RU" sz="2800" dirty="0" smtClean="0"/>
            </a:br>
            <a:r>
              <a:rPr lang="ru-RU" sz="2800" dirty="0" smtClean="0"/>
              <a:t>1931 </a:t>
            </a:r>
            <a:r>
              <a:rPr lang="ru-RU" sz="2800" dirty="0"/>
              <a:t>года она была полностью готова и </a:t>
            </a:r>
            <a:r>
              <a:rPr lang="ru-RU" sz="2800" dirty="0" smtClean="0"/>
              <a:t>получила</a:t>
            </a:r>
            <a:br>
              <a:rPr lang="ru-RU" sz="2800" dirty="0" smtClean="0"/>
            </a:br>
            <a:r>
              <a:rPr lang="ru-RU" sz="2800" dirty="0" smtClean="0"/>
              <a:t>утверждение </a:t>
            </a:r>
            <a:r>
              <a:rPr lang="ru-RU" sz="2800" dirty="0"/>
              <a:t>от правительства СССР.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1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93" y="3943138"/>
            <a:ext cx="4389459" cy="27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8919" y="286602"/>
            <a:ext cx="8386762" cy="1450757"/>
          </a:xfrm>
        </p:spPr>
        <p:txBody>
          <a:bodyPr>
            <a:noAutofit/>
          </a:bodyPr>
          <a:lstStyle/>
          <a:p>
            <a:r>
              <a:rPr lang="ru-RU" sz="57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Условия </a:t>
            </a:r>
            <a:r>
              <a:rPr lang="ru-RU" sz="57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для сдачи </a:t>
            </a:r>
            <a:r>
              <a:rPr lang="ru-RU" sz="57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комплекса ГТО</a:t>
            </a:r>
            <a:endParaRPr lang="ru-RU" sz="57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79" y="1908740"/>
            <a:ext cx="10058401" cy="3549085"/>
          </a:xfrm>
        </p:spPr>
        <p:txBody>
          <a:bodyPr>
            <a:normAutofit/>
          </a:bodyPr>
          <a:lstStyle/>
          <a:p>
            <a:r>
              <a:rPr lang="ru-RU" sz="2800" dirty="0"/>
              <a:t>Выполнить нормативы могут жители страны в возрасте от 6 лет и старше, систематически занимающиеся спортом, в том числе самостоятельно, и имеющие медицинский допуск. Физкультурно-спортивный комплекс состоит из 11 </a:t>
            </a:r>
            <a:r>
              <a:rPr lang="ru-RU" sz="2800" dirty="0" smtClean="0"/>
              <a:t>ступеней.</a:t>
            </a:r>
          </a:p>
          <a:p>
            <a:r>
              <a:rPr lang="ru-RU" sz="2800" dirty="0"/>
              <a:t>Основной целевой аудиторией является молодежь, люди, достигшие </a:t>
            </a:r>
            <a:r>
              <a:rPr lang="ru-RU" sz="2800" dirty="0" smtClean="0"/>
              <a:t>совершеннолетия.</a:t>
            </a:r>
            <a:endParaRPr lang="ru-RU" sz="2800" dirty="0"/>
          </a:p>
          <a:p>
            <a:r>
              <a:rPr lang="ru-RU" sz="2800" dirty="0" smtClean="0"/>
              <a:t>Выполнять </a:t>
            </a:r>
            <a:r>
              <a:rPr lang="ru-RU" sz="2800" dirty="0"/>
              <a:t>нормативы ГТО в рамках одной возрастной ступени можно в течение 365 </a:t>
            </a:r>
            <a:r>
              <a:rPr lang="ru-RU" sz="2800" dirty="0" smtClean="0"/>
              <a:t>дней.</a:t>
            </a:r>
            <a:endParaRPr lang="ru-RU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457983"/>
            <a:ext cx="1671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1.3.</a:t>
            </a:r>
            <a:endParaRPr lang="ru-RU" sz="6600" dirty="0">
              <a:solidFill>
                <a:schemeClr val="accent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2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614362"/>
            <a:ext cx="10058400" cy="1037273"/>
          </a:xfrm>
        </p:spPr>
        <p:txBody>
          <a:bodyPr>
            <a:normAutofit/>
          </a:bodyPr>
          <a:lstStyle/>
          <a:p>
            <a:r>
              <a:rPr lang="ru-RU" sz="66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1.4. Места сдачи ГТО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31447"/>
            <a:ext cx="7675245" cy="4555066"/>
          </a:xfrm>
        </p:spPr>
        <p:txBody>
          <a:bodyPr>
            <a:noAutofit/>
          </a:bodyPr>
          <a:lstStyle/>
          <a:p>
            <a:r>
              <a:rPr lang="ru-RU" sz="2800" dirty="0"/>
              <a:t>Чтобы пройти тестирование, надо зарегистрироваться на сайте ГТО </a:t>
            </a:r>
            <a:r>
              <a:rPr lang="ru-RU" sz="2800" dirty="0" smtClean="0"/>
              <a:t>и </a:t>
            </a:r>
            <a:r>
              <a:rPr lang="ru-RU" sz="2800" dirty="0"/>
              <a:t>подать заявку </a:t>
            </a:r>
            <a:r>
              <a:rPr lang="ru-RU" sz="2800" dirty="0" smtClean="0"/>
              <a:t>в </a:t>
            </a:r>
            <a:r>
              <a:rPr lang="ru-RU" sz="2800" dirty="0"/>
              <a:t>личном кабинете</a:t>
            </a:r>
            <a:r>
              <a:rPr lang="ru-RU" sz="2800" dirty="0" smtClean="0"/>
              <a:t>.</a:t>
            </a:r>
          </a:p>
          <a:p>
            <a:r>
              <a:rPr lang="ru-RU" sz="2800" dirty="0"/>
              <a:t>В г. Ярославль сдать нормативы можно в НП «СК «Буревестник-Верхняя Волга», который находится по адресу г. Ярославль, ул. Салтыкова-Щедрина, д. 21, офис </a:t>
            </a:r>
            <a:r>
              <a:rPr lang="ru-RU" sz="2800" dirty="0" smtClean="0"/>
              <a:t>204. В </a:t>
            </a:r>
            <a:r>
              <a:rPr lang="ru-RU" sz="2800" dirty="0"/>
              <a:t>Гаврилов-Ямском районе пройти тестирование можно на базе МОБУ ДОД Гаврилов-Ямская ДЮСШ, расположенному по адресу г. Гаврилов-Ям, ул. Молодежная, д. </a:t>
            </a:r>
            <a:r>
              <a:rPr lang="ru-RU" sz="2800" dirty="0" smtClean="0"/>
              <a:t>7.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4" b="2709"/>
          <a:stretch/>
        </p:blipFill>
        <p:spPr>
          <a:xfrm>
            <a:off x="8772525" y="1985963"/>
            <a:ext cx="3125179" cy="4200525"/>
          </a:xfrm>
          <a:prstGeom prst="rect">
            <a:avLst/>
          </a:prstGeom>
          <a:ln w="57150">
            <a:solidFill>
              <a:srgbClr val="63A537"/>
            </a:solidFill>
          </a:ln>
        </p:spPr>
      </p:pic>
    </p:spTree>
    <p:extLst>
      <p:ext uri="{BB962C8B-B14F-4D97-AF65-F5344CB8AC3E}">
        <p14:creationId xmlns:p14="http://schemas.microsoft.com/office/powerpoint/2010/main" val="46570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5036" y="200878"/>
            <a:ext cx="9986964" cy="1450757"/>
          </a:xfrm>
        </p:spPr>
        <p:txBody>
          <a:bodyPr>
            <a:noAutofit/>
          </a:bodyPr>
          <a:lstStyle/>
          <a:p>
            <a:r>
              <a:rPr lang="ru-RU" sz="4700" dirty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Спортивные дисциплины и нормы для получения значков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800" dirty="0"/>
              <a:t>Государственные требования комплекса ГТО внутри каждой ступени делятся на «обязательные» и «по выбору». Всего выделено 11 ступеней: 5 для школьников и 6 для взрослых. Список нормативов для каждой группы можно посмотреть на официальном сайте ГТО</a:t>
            </a:r>
            <a:r>
              <a:rPr lang="ru-RU" sz="2800" dirty="0" smtClean="0"/>
              <a:t>.</a:t>
            </a:r>
          </a:p>
          <a:p>
            <a:r>
              <a:rPr lang="ru-RU" sz="2800" dirty="0"/>
              <a:t>При успешной сдаче тестов, вам вручают значок ГТО — золотой, серебряный или бронзовый. Вручают знаки отличия раз в квартал на торжественной церемонии. </a:t>
            </a:r>
          </a:p>
          <a:p>
            <a:r>
              <a:rPr lang="ru-RU" sz="2800" dirty="0"/>
              <a:t>Тем, кто не сдал нормативы, вручается отличительный знак «участник». Они также могут попытать удачу еще раз: вновь идти на соревнования можно, достигнув следующей возрастной группы. </a:t>
            </a: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27234" y="372258"/>
            <a:ext cx="1644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 smtClean="0">
                <a:solidFill>
                  <a:srgbClr val="63A53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1.5.</a:t>
            </a:r>
            <a:endParaRPr lang="ru-RU" sz="6600" dirty="0">
              <a:solidFill>
                <a:srgbClr val="63A53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14641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</TotalTime>
  <Words>1009</Words>
  <Application>Microsoft Office PowerPoint</Application>
  <PresentationFormat>Широкоэкранный</PresentationFormat>
  <Paragraphs>66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 Black</vt:lpstr>
      <vt:lpstr>Calibri</vt:lpstr>
      <vt:lpstr>Calibri Light</vt:lpstr>
      <vt:lpstr>Segoe UI Black</vt:lpstr>
      <vt:lpstr>Ретро</vt:lpstr>
      <vt:lpstr>КОМПЛЕКС ГТО И ЕГО ЗНАЧЕНИЕ В ЖИЗНИ ОБЩЕСТВА</vt:lpstr>
      <vt:lpstr>АКТУАЛЬНОСТЬ</vt:lpstr>
      <vt:lpstr>Презентация PowerPoint</vt:lpstr>
      <vt:lpstr>Презентация PowerPoint</vt:lpstr>
      <vt:lpstr>1.1. ПОНЯТИЕ ГТО</vt:lpstr>
      <vt:lpstr>1.2. История появления ГТО</vt:lpstr>
      <vt:lpstr>Условия для сдачи комплекса ГТО</vt:lpstr>
      <vt:lpstr>1.4. Места сдачи ГТО</vt:lpstr>
      <vt:lpstr>Спортивные дисциплины и нормы для получения значков</vt:lpstr>
      <vt:lpstr>Причины, по которым люди сдают ГТО</vt:lpstr>
      <vt:lpstr>Значение ГТО в жизни общества</vt:lpstr>
      <vt:lpstr>Анкетирование и анализ результатов анкеты</vt:lpstr>
      <vt:lpstr>2.2. Создание двух плакатов</vt:lpstr>
      <vt:lpstr>Выступление перед классом</vt:lpstr>
      <vt:lpstr>3. Заключение</vt:lpstr>
      <vt:lpstr>Спасибо за внимание и занимайтесь спортом!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КОМПЛЕКС ГТО И ЕГО ЗНАЧЕНИЕ В ЖИЗНИ ОБЩЕСТВА</dc:title>
  <dc:creator>светлана</dc:creator>
  <cp:lastModifiedBy>светлана</cp:lastModifiedBy>
  <cp:revision>17</cp:revision>
  <dcterms:created xsi:type="dcterms:W3CDTF">2023-03-31T18:44:09Z</dcterms:created>
  <dcterms:modified xsi:type="dcterms:W3CDTF">2023-03-31T21:36:17Z</dcterms:modified>
</cp:coreProperties>
</file>